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5" r:id="rId6"/>
    <p:sldId id="266" r:id="rId7"/>
    <p:sldId id="268" r:id="rId8"/>
    <p:sldId id="269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85E50D8-30A2-45EE-8C5A-BCBD55AFE7A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41E75B3-41AA-4724-99F9-61E9C6C4F8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Época</a:t>
            </a:r>
            <a:r>
              <a:rPr lang="en-US" dirty="0" smtClean="0"/>
              <a:t> Medieval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La literatura es principalmente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Religiosa y </a:t>
            </a:r>
            <a:r>
              <a:rPr lang="es-ES" b="1" dirty="0" smtClean="0"/>
              <a:t>moral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Épica</a:t>
            </a:r>
            <a:r>
              <a:rPr lang="es-ES" dirty="0"/>
              <a:t>, originalmente oral, que narra las acciones de los héroes.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269965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 smtClean="0"/>
              <a:t>El </a:t>
            </a:r>
            <a:r>
              <a:rPr lang="es-ES" b="1" dirty="0"/>
              <a:t>año 711 los árabes</a:t>
            </a:r>
            <a:r>
              <a:rPr lang="es-ES" dirty="0"/>
              <a:t> invaden y conquistan la mayor parte de la </a:t>
            </a:r>
            <a:r>
              <a:rPr lang="es-ES" dirty="0" smtClean="0"/>
              <a:t>península </a:t>
            </a:r>
            <a:r>
              <a:rPr lang="es-ES" dirty="0"/>
              <a:t>ibérica.</a:t>
            </a:r>
          </a:p>
          <a:p>
            <a:r>
              <a:rPr lang="es-ES" dirty="0"/>
              <a:t>Unos pequeños focos de </a:t>
            </a:r>
            <a:r>
              <a:rPr lang="es-ES" dirty="0" smtClean="0"/>
              <a:t>resistencia </a:t>
            </a:r>
            <a:r>
              <a:rPr lang="es-ES" dirty="0"/>
              <a:t>en el norte luchan en una guerra llamada de </a:t>
            </a:r>
            <a:r>
              <a:rPr lang="es-ES" b="1" dirty="0"/>
              <a:t>Reconquista</a:t>
            </a:r>
            <a:r>
              <a:rPr lang="es-ES" dirty="0"/>
              <a:t> que durará casi </a:t>
            </a:r>
            <a:r>
              <a:rPr lang="es-ES" b="1" dirty="0"/>
              <a:t>ocho siglos</a:t>
            </a:r>
            <a:r>
              <a:rPr lang="es-ES" dirty="0"/>
              <a:t>.</a:t>
            </a:r>
          </a:p>
          <a:p>
            <a:r>
              <a:rPr lang="es-ES" dirty="0"/>
              <a:t>Los reinos cristianos de León, Castilla, Aragón y Navarra tienen en común su lucha contra los árabes pero </a:t>
            </a:r>
            <a:r>
              <a:rPr lang="es-ES" b="1" dirty="0"/>
              <a:t>divididos entre sí </a:t>
            </a:r>
            <a:r>
              <a:rPr lang="es-ES" dirty="0"/>
              <a:t>por </a:t>
            </a:r>
            <a:r>
              <a:rPr lang="es-ES" dirty="0" smtClean="0"/>
              <a:t>guerras </a:t>
            </a:r>
            <a:r>
              <a:rPr lang="es-ES" dirty="0"/>
              <a:t>de las que </a:t>
            </a:r>
            <a:r>
              <a:rPr lang="es-ES" b="1" dirty="0"/>
              <a:t>Castilla</a:t>
            </a:r>
            <a:r>
              <a:rPr lang="es-ES" dirty="0"/>
              <a:t> surgirá como el poder dominante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166154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7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 smtClean="0"/>
              <a:t>árabe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y </a:t>
            </a:r>
            <a:r>
              <a:rPr lang="en-US" dirty="0" err="1" smtClean="0"/>
              <a:t>judía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</a:t>
            </a:r>
            <a:r>
              <a:rPr lang="es-ES" dirty="0"/>
              <a:t>el siglo X el Califato de Córdoba es el centro de la vida artística y cultural del mundo conocido.</a:t>
            </a:r>
          </a:p>
          <a:p>
            <a:r>
              <a:rPr lang="es-ES" dirty="0"/>
              <a:t>Otro grupo importante de gran influencia social e intelectual es el de </a:t>
            </a:r>
            <a:r>
              <a:rPr lang="es-ES" b="1" dirty="0"/>
              <a:t>los judíos </a:t>
            </a:r>
            <a:r>
              <a:rPr lang="es-ES" dirty="0"/>
              <a:t>que habían llegado a España antes del siglo III.</a:t>
            </a:r>
          </a:p>
          <a:p>
            <a:r>
              <a:rPr lang="es-ES" dirty="0"/>
              <a:t>Esta comunidad </a:t>
            </a:r>
            <a:r>
              <a:rPr lang="es-ES" dirty="0" smtClean="0"/>
              <a:t>multirracial </a:t>
            </a:r>
            <a:r>
              <a:rPr lang="es-ES" dirty="0"/>
              <a:t>convive durante siglos.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91" y="7620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Sociedad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/>
              <a:t>Los musulmanes </a:t>
            </a:r>
            <a:r>
              <a:rPr lang="es-ES" dirty="0"/>
              <a:t>son mano de obra campesina y artesana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Los judíos </a:t>
            </a:r>
            <a:r>
              <a:rPr lang="es-ES" dirty="0"/>
              <a:t>son administradores de finanzas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Un ejemplo de esta convivencia es la </a:t>
            </a:r>
            <a:r>
              <a:rPr lang="es-ES" b="1" dirty="0"/>
              <a:t>Escuela de Traductores de Toledo </a:t>
            </a:r>
            <a:r>
              <a:rPr lang="es-ES" dirty="0"/>
              <a:t>donde se traducen al latín obras filosóficas, literarias y científicas judías y árabes.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98035"/>
            <a:ext cx="1820799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6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de la </a:t>
            </a:r>
            <a:r>
              <a:rPr lang="en-US" dirty="0" err="1" smtClean="0"/>
              <a:t>Edad</a:t>
            </a:r>
            <a:r>
              <a:rPr lang="en-US" dirty="0" smtClean="0"/>
              <a:t>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La intolerancia religiosa culmina al final del siglo XV con la </a:t>
            </a:r>
            <a:r>
              <a:rPr lang="es-ES" b="1" dirty="0"/>
              <a:t>expulsión de árabes y judíos </a:t>
            </a:r>
            <a:r>
              <a:rPr lang="es-ES" dirty="0"/>
              <a:t>bajo los Reyes Católicos.</a:t>
            </a:r>
          </a:p>
          <a:p>
            <a:r>
              <a:rPr lang="es-ES" dirty="0"/>
              <a:t>Isabel la Católica patrocina la aventura de </a:t>
            </a:r>
            <a:r>
              <a:rPr lang="es-ES" dirty="0" smtClean="0"/>
              <a:t>Cristóbal </a:t>
            </a:r>
            <a:r>
              <a:rPr lang="es-ES" dirty="0"/>
              <a:t>Colón. </a:t>
            </a:r>
            <a:r>
              <a:rPr lang="es-ES" b="1" dirty="0"/>
              <a:t>Empieza la conquista y colonización</a:t>
            </a:r>
            <a:r>
              <a:rPr lang="es-ES" dirty="0"/>
              <a:t> de las tierras americanas.</a:t>
            </a:r>
          </a:p>
          <a:p>
            <a:r>
              <a:rPr lang="es-ES" dirty="0"/>
              <a:t>También en </a:t>
            </a:r>
            <a:r>
              <a:rPr lang="es-ES" b="1" dirty="0"/>
              <a:t>1492 se publica la primera gramática</a:t>
            </a:r>
            <a:r>
              <a:rPr lang="es-ES" dirty="0"/>
              <a:t> de una lengua romance. La Gramática de la Lengua castellana de Antonio de Nebrija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333500" cy="14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Época</a:t>
            </a:r>
            <a:r>
              <a:rPr lang="en-US" dirty="0"/>
              <a:t> Medieval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Período larguísimo de tiempo que dura más de </a:t>
            </a:r>
            <a:r>
              <a:rPr lang="es-ES" b="1" dirty="0"/>
              <a:t>un milenio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Desde el </a:t>
            </a:r>
            <a:r>
              <a:rPr lang="es-ES" b="1" dirty="0"/>
              <a:t>siglo V </a:t>
            </a:r>
            <a:r>
              <a:rPr lang="es-ES" dirty="0"/>
              <a:t>hasta el </a:t>
            </a:r>
            <a:r>
              <a:rPr lang="es-ES" b="1" dirty="0"/>
              <a:t>siglo </a:t>
            </a:r>
            <a:r>
              <a:rPr lang="es-ES" b="1" dirty="0" smtClean="0"/>
              <a:t>XV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/>
              <a:t>Uniformidad cultural </a:t>
            </a:r>
            <a:r>
              <a:rPr lang="es-ES" dirty="0"/>
              <a:t>en Europa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49437"/>
            <a:ext cx="269207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0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Uniformidad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Cultural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Uso del latín</a:t>
            </a:r>
          </a:p>
          <a:p>
            <a:r>
              <a:rPr lang="es-ES" dirty="0"/>
              <a:t>Arte románico y gótico</a:t>
            </a:r>
          </a:p>
          <a:p>
            <a:r>
              <a:rPr lang="es-ES" dirty="0"/>
              <a:t>Peregrinación del Camino de Santiago (empieza en el siglo X)</a:t>
            </a:r>
          </a:p>
          <a:p>
            <a:r>
              <a:rPr lang="es-ES" dirty="0" smtClean="0"/>
              <a:t>Régimen político </a:t>
            </a:r>
            <a:r>
              <a:rPr lang="es-ES" dirty="0"/>
              <a:t>es un monarquía </a:t>
            </a:r>
            <a:r>
              <a:rPr lang="es-ES" dirty="0" smtClean="0"/>
              <a:t>feudal: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    Nobleza poderosa </a:t>
            </a:r>
            <a:r>
              <a:rPr lang="es-ES" dirty="0"/>
              <a:t>y un pueblo pobre </a:t>
            </a:r>
            <a:r>
              <a:rPr lang="es-ES" dirty="0" smtClean="0"/>
              <a:t>y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agricultor.</a:t>
            </a:r>
            <a:endParaRPr lang="es-E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381000"/>
            <a:ext cx="24669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2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Románico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Iglesia</a:t>
            </a:r>
            <a:r>
              <a:rPr lang="en-US" dirty="0" smtClean="0"/>
              <a:t> de la </a:t>
            </a:r>
            <a:r>
              <a:rPr lang="en-US" dirty="0" err="1" smtClean="0"/>
              <a:t>Colegiata</a:t>
            </a:r>
            <a:r>
              <a:rPr lang="en-US" dirty="0" smtClean="0"/>
              <a:t> (</a:t>
            </a:r>
            <a:r>
              <a:rPr lang="en-US" dirty="0" err="1" smtClean="0"/>
              <a:t>Santillana</a:t>
            </a:r>
            <a:r>
              <a:rPr lang="en-US" dirty="0" smtClean="0"/>
              <a:t> del Mar)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39181"/>
            <a:ext cx="5158906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7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Evolución</a:t>
            </a:r>
            <a:r>
              <a:rPr lang="en-US" dirty="0" smtClean="0"/>
              <a:t> del </a:t>
            </a:r>
            <a:r>
              <a:rPr lang="en-US" dirty="0" err="1"/>
              <a:t>L</a:t>
            </a:r>
            <a:r>
              <a:rPr lang="en-US" dirty="0" err="1" smtClean="0"/>
              <a:t>atín</a:t>
            </a:r>
            <a:r>
              <a:rPr lang="en-US" dirty="0" smtClean="0"/>
              <a:t> al </a:t>
            </a:r>
            <a:r>
              <a:rPr lang="en-US" dirty="0" err="1" smtClean="0"/>
              <a:t>Español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Pérdida</a:t>
            </a:r>
            <a:r>
              <a:rPr lang="en-US" b="1" dirty="0"/>
              <a:t> de </a:t>
            </a:r>
            <a:r>
              <a:rPr lang="en-US" b="1" dirty="0" err="1"/>
              <a:t>vocales</a:t>
            </a:r>
            <a:r>
              <a:rPr lang="en-US" b="1" dirty="0"/>
              <a:t>(</a:t>
            </a:r>
            <a:r>
              <a:rPr lang="en-US" b="1" dirty="0" err="1"/>
              <a:t>síncopa</a:t>
            </a:r>
            <a:r>
              <a:rPr lang="en-US" b="1" dirty="0"/>
              <a:t>) </a:t>
            </a:r>
            <a:r>
              <a:rPr lang="en-US" b="1" dirty="0" err="1"/>
              <a:t>Ejemplos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tabula&gt;</a:t>
            </a:r>
            <a:r>
              <a:rPr lang="en-US" b="1" dirty="0" err="1" smtClean="0"/>
              <a:t>tabla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 </a:t>
            </a:r>
            <a:r>
              <a:rPr lang="en-US" b="1" dirty="0" err="1" smtClean="0"/>
              <a:t>Modificación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grupos</a:t>
            </a:r>
            <a:r>
              <a:rPr lang="en-US" b="1" dirty="0"/>
              <a:t> </a:t>
            </a:r>
            <a:r>
              <a:rPr lang="en-US" b="1" dirty="0" err="1"/>
              <a:t>consonánticos</a:t>
            </a:r>
            <a:r>
              <a:rPr lang="en-US" b="1" dirty="0"/>
              <a:t> (</a:t>
            </a:r>
            <a:r>
              <a:rPr lang="en-US" b="1" dirty="0" err="1" smtClean="0"/>
              <a:t>epéntesis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</a:t>
            </a:r>
            <a:r>
              <a:rPr lang="en-US" b="1" dirty="0" err="1" smtClean="0"/>
              <a:t>hómine</a:t>
            </a:r>
            <a:r>
              <a:rPr lang="en-US" b="1" dirty="0" smtClean="0"/>
              <a:t> </a:t>
            </a:r>
            <a:r>
              <a:rPr lang="en-US" b="1" dirty="0"/>
              <a:t>&gt; </a:t>
            </a:r>
            <a:r>
              <a:rPr lang="en-US" b="1" dirty="0" smtClean="0"/>
              <a:t>hombre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</a:t>
            </a:r>
            <a:r>
              <a:rPr lang="en-US" b="1" dirty="0" err="1" smtClean="0"/>
              <a:t>homine</a:t>
            </a:r>
            <a:r>
              <a:rPr lang="en-US" b="1" dirty="0" smtClean="0"/>
              <a:t> </a:t>
            </a:r>
            <a:r>
              <a:rPr lang="en-US" b="1" dirty="0"/>
              <a:t>&gt; </a:t>
            </a:r>
            <a:r>
              <a:rPr lang="en-US" b="1" dirty="0" err="1" smtClean="0"/>
              <a:t>homne</a:t>
            </a:r>
            <a:r>
              <a:rPr lang="en-US" b="1" dirty="0" smtClean="0"/>
              <a:t> </a:t>
            </a:r>
            <a:r>
              <a:rPr lang="en-US" b="1" dirty="0"/>
              <a:t>&gt; </a:t>
            </a:r>
            <a:r>
              <a:rPr lang="en-US" b="1" dirty="0" smtClean="0"/>
              <a:t>hombre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Evolución del Latín al Español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/-e/, final de palabra se pierde (apócope)</a:t>
            </a:r>
          </a:p>
          <a:p>
            <a:pPr marL="0" indent="0">
              <a:buNone/>
            </a:pPr>
            <a:r>
              <a:rPr lang="es-ES" b="1" dirty="0" smtClean="0"/>
              <a:t>    flore&gt;flor</a:t>
            </a:r>
            <a:r>
              <a:rPr lang="es-ES" b="1" dirty="0"/>
              <a:t>, </a:t>
            </a:r>
            <a:r>
              <a:rPr lang="es-ES" b="1" dirty="0" err="1"/>
              <a:t>pane</a:t>
            </a:r>
            <a:r>
              <a:rPr lang="es-ES" b="1" dirty="0"/>
              <a:t>&gt;pan </a:t>
            </a:r>
          </a:p>
          <a:p>
            <a:endParaRPr lang="es-ES" dirty="0"/>
          </a:p>
          <a:p>
            <a:r>
              <a:rPr lang="es-ES" b="1" dirty="0"/>
              <a:t>Inserción de una vocal inicial (prótesis) con los grupos consonánticos </a:t>
            </a:r>
            <a:r>
              <a:rPr lang="es-ES" b="1" dirty="0" err="1"/>
              <a:t>sp</a:t>
            </a:r>
            <a:r>
              <a:rPr lang="es-ES" b="1" dirty="0"/>
              <a:t>-, </a:t>
            </a:r>
            <a:r>
              <a:rPr lang="es-ES" b="1" dirty="0" err="1"/>
              <a:t>st</a:t>
            </a:r>
            <a:r>
              <a:rPr lang="es-ES" b="1" dirty="0"/>
              <a:t>-, </a:t>
            </a:r>
            <a:r>
              <a:rPr lang="es-ES" b="1" dirty="0" err="1"/>
              <a:t>sc</a:t>
            </a:r>
            <a:r>
              <a:rPr lang="es-ES" b="1" dirty="0"/>
              <a:t>-</a:t>
            </a:r>
          </a:p>
          <a:p>
            <a:pPr marL="0" indent="0">
              <a:buNone/>
            </a:pPr>
            <a:r>
              <a:rPr lang="es-ES" dirty="0" smtClean="0"/>
              <a:t>    </a:t>
            </a:r>
            <a:r>
              <a:rPr lang="es-ES" dirty="0" err="1" smtClean="0"/>
              <a:t>sperare</a:t>
            </a:r>
            <a:r>
              <a:rPr lang="es-ES" dirty="0" smtClean="0"/>
              <a:t> </a:t>
            </a:r>
            <a:r>
              <a:rPr lang="es-ES" dirty="0"/>
              <a:t>&gt; esperar,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dirty="0" err="1" smtClean="0"/>
              <a:t>stare</a:t>
            </a:r>
            <a:r>
              <a:rPr lang="es-ES" dirty="0" smtClean="0"/>
              <a:t> </a:t>
            </a:r>
            <a:r>
              <a:rPr lang="es-ES" dirty="0"/>
              <a:t>&gt; </a:t>
            </a:r>
            <a:r>
              <a:rPr lang="es-ES" dirty="0" smtClean="0"/>
              <a:t>estar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dirty="0" err="1" smtClean="0"/>
              <a:t>scala</a:t>
            </a:r>
            <a:r>
              <a:rPr lang="es-ES" dirty="0" smtClean="0"/>
              <a:t> </a:t>
            </a:r>
            <a:r>
              <a:rPr lang="es-ES" dirty="0"/>
              <a:t>&gt; </a:t>
            </a:r>
            <a:r>
              <a:rPr lang="es-ES" dirty="0" smtClean="0"/>
              <a:t>  escala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Glosas</a:t>
            </a:r>
            <a:r>
              <a:rPr lang="en-US" dirty="0" smtClean="0"/>
              <a:t> </a:t>
            </a:r>
            <a:r>
              <a:rPr lang="en-US" dirty="0" err="1" smtClean="0"/>
              <a:t>Emilianenses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Glosas</a:t>
            </a:r>
            <a:r>
              <a:rPr lang="en-US" dirty="0" smtClean="0"/>
              <a:t> </a:t>
            </a:r>
            <a:r>
              <a:rPr lang="en-US" dirty="0" err="1" smtClean="0"/>
              <a:t>Silenses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393146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2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Glosas: significa “palabra </a:t>
            </a:r>
            <a:r>
              <a:rPr lang="es-ES" dirty="0" err="1"/>
              <a:t>díficil</a:t>
            </a:r>
            <a:r>
              <a:rPr lang="es-ES" dirty="0"/>
              <a:t>” y que necesita una explicación , con el tiempo pasó a significar la expresión misma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/>
              <a:t>Siglo X </a:t>
            </a:r>
            <a:r>
              <a:rPr lang="es-ES" dirty="0" smtClean="0"/>
              <a:t>aproximadamente.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Anotaciones realizadas en latín vulgar, en romance y en euskera.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Creencias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Ideologías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Teocentrismo</a:t>
            </a:r>
            <a:r>
              <a:rPr lang="es-ES" dirty="0"/>
              <a:t>. El foco de la vida del hombre es Dios.</a:t>
            </a:r>
          </a:p>
          <a:p>
            <a:r>
              <a:rPr lang="es-ES" dirty="0"/>
              <a:t>Un profundo sentido religioso impregna la vida política y cultural.</a:t>
            </a:r>
          </a:p>
          <a:p>
            <a:r>
              <a:rPr lang="es-ES" dirty="0"/>
              <a:t>El hombre medieval tiene un profundo respeto por el orden establecido:</a:t>
            </a:r>
          </a:p>
          <a:p>
            <a:pPr marL="0" indent="0">
              <a:buNone/>
            </a:pPr>
            <a:r>
              <a:rPr lang="es-ES" dirty="0" smtClean="0"/>
              <a:t>    Respeto </a:t>
            </a:r>
            <a:r>
              <a:rPr lang="es-ES" dirty="0"/>
              <a:t>supremo al rey y a la iglesia. El </a:t>
            </a:r>
            <a:r>
              <a:rPr lang="es-ES" dirty="0" smtClean="0"/>
              <a:t>rey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dirty="0"/>
              <a:t>es </a:t>
            </a:r>
            <a:r>
              <a:rPr lang="es-ES" dirty="0" smtClean="0"/>
              <a:t>un elegido </a:t>
            </a:r>
            <a:r>
              <a:rPr lang="es-ES" dirty="0"/>
              <a:t>de Dios.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9545"/>
            <a:ext cx="2893989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</TotalTime>
  <Words>505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Época Medieval</vt:lpstr>
      <vt:lpstr>Época Medieval</vt:lpstr>
      <vt:lpstr>Uniformidad  Cultural</vt:lpstr>
      <vt:lpstr>Románico Iglesia de la Colegiata (Santillana del Mar)</vt:lpstr>
      <vt:lpstr>Evolución del Latín al Español</vt:lpstr>
      <vt:lpstr>Evolución del Latín al Español</vt:lpstr>
      <vt:lpstr>Glosas Emilianenses Glosas Silenses</vt:lpstr>
      <vt:lpstr>PowerPoint Presentation</vt:lpstr>
      <vt:lpstr>Creencias  e Ideologías </vt:lpstr>
      <vt:lpstr>Literatura</vt:lpstr>
      <vt:lpstr>Historia</vt:lpstr>
      <vt:lpstr>Cultura árabe  y judía </vt:lpstr>
      <vt:lpstr>Sociedad</vt:lpstr>
      <vt:lpstr>Final de la Edad Media</vt:lpstr>
    </vt:vector>
  </TitlesOfParts>
  <Company>Scarsdale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Época Medieval</dc:title>
  <dc:creator>Scarsdale High School</dc:creator>
  <cp:lastModifiedBy>Scarsdale High School</cp:lastModifiedBy>
  <cp:revision>6</cp:revision>
  <dcterms:created xsi:type="dcterms:W3CDTF">2016-09-02T16:16:10Z</dcterms:created>
  <dcterms:modified xsi:type="dcterms:W3CDTF">2016-09-12T18:36:59Z</dcterms:modified>
</cp:coreProperties>
</file>